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3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wang\Documents\&#51060;&#52265;&#47449;&#51109;%20&#44060;&#48156;&#51068;&#51221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numFmt formatCode="m&quot;/&quot;d;@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Sheet1!$B$3:$B$6</c:f>
              <c:strCache>
                <c:ptCount val="4"/>
                <c:pt idx="0">
                  <c:v>모의테스트</c:v>
                </c:pt>
                <c:pt idx="1">
                  <c:v>이착륙장 제작</c:v>
                </c:pt>
                <c:pt idx="2">
                  <c:v>실제 테스트</c:v>
                </c:pt>
                <c:pt idx="3">
                  <c:v>태양전지패널 연결</c:v>
                </c:pt>
              </c:strCache>
            </c:strRef>
          </c:cat>
          <c:val>
            <c:numRef>
              <c:f>Sheet1!$C$3:$C$6</c:f>
              <c:numCache>
                <c:formatCode>m/d/yyyy</c:formatCode>
                <c:ptCount val="4"/>
                <c:pt idx="0">
                  <c:v>42929</c:v>
                </c:pt>
                <c:pt idx="1">
                  <c:v>42934</c:v>
                </c:pt>
                <c:pt idx="2">
                  <c:v>42940</c:v>
                </c:pt>
                <c:pt idx="3">
                  <c:v>42942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04-40FA-9821-F190EFAF3600}"/>
            </c:ext>
          </c:extLst>
        </c:ser>
        <c:ser>
          <c:idx val="1"/>
          <c:order val="1"/>
          <c:tx>
            <c:strRef>
              <c:f>Sheet1!$E$2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Sheet1!$B$3:$B$6</c:f>
              <c:strCache>
                <c:ptCount val="4"/>
                <c:pt idx="0">
                  <c:v>모의테스트</c:v>
                </c:pt>
                <c:pt idx="1">
                  <c:v>이착륙장 제작</c:v>
                </c:pt>
                <c:pt idx="2">
                  <c:v>실제 테스트</c:v>
                </c:pt>
                <c:pt idx="3">
                  <c:v>태양전지패널 연결</c:v>
                </c:pt>
              </c:strCache>
            </c:strRef>
          </c:cat>
          <c:val>
            <c:numRef>
              <c:f>Sheet1!$E$3:$E$6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1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04-40FA-9821-F190EFAF3600}"/>
            </c:ext>
          </c:extLst>
        </c:ser>
        <c:ser>
          <c:idx val="2"/>
          <c:order val="2"/>
          <c:tx>
            <c:strRef>
              <c:f>Sheet1!$D$2</c:f>
              <c:strCache>
                <c:ptCount val="1"/>
                <c:pt idx="0">
                  <c:v>종료일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numFmt formatCode="m&quot;/&quot;d;@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Sheet1!$B$3:$B$6</c:f>
              <c:strCache>
                <c:ptCount val="4"/>
                <c:pt idx="0">
                  <c:v>모의테스트</c:v>
                </c:pt>
                <c:pt idx="1">
                  <c:v>이착륙장 제작</c:v>
                </c:pt>
                <c:pt idx="2">
                  <c:v>실제 테스트</c:v>
                </c:pt>
                <c:pt idx="3">
                  <c:v>태양전지패널 연결</c:v>
                </c:pt>
              </c:strCache>
            </c:strRef>
          </c:cat>
          <c:val>
            <c:numRef>
              <c:f>Sheet1!$D$3:$D$6</c:f>
              <c:numCache>
                <c:formatCode>m/d/yyyy</c:formatCode>
                <c:ptCount val="4"/>
                <c:pt idx="0">
                  <c:v>42930</c:v>
                </c:pt>
                <c:pt idx="1">
                  <c:v>42937</c:v>
                </c:pt>
                <c:pt idx="2">
                  <c:v>42941</c:v>
                </c:pt>
                <c:pt idx="3">
                  <c:v>42951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04-40FA-9821-F190EFAF36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68736416"/>
        <c:axId val="568735760"/>
      </c:barChart>
      <c:catAx>
        <c:axId val="56873641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8735760"/>
        <c:crosses val="autoZero"/>
        <c:auto val="1"/>
        <c:lblAlgn val="ctr"/>
        <c:lblOffset val="100"/>
        <c:tickMarkSkip val="1"/>
        <c:noMultiLvlLbl val="0"/>
      </c:catAx>
      <c:valAx>
        <c:axId val="568735760"/>
        <c:scaling>
          <c:orientation val="minMax"/>
          <c:max val="42956"/>
          <c:min val="42925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m&quot;/&quot;d;@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8736416"/>
        <c:crosses val="autoZero"/>
        <c:crossBetween val="between"/>
        <c:majorUnit val="7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2">
          <a:lumMod val="50000"/>
        </a:schemeClr>
      </a:solidFill>
    </a:ln>
    <a:effectLst/>
  </c:spPr>
  <c:txPr>
    <a:bodyPr/>
    <a:lstStyle/>
    <a:p>
      <a:pPr>
        <a:defRPr sz="16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70ECD-9BE3-43C6-9035-F66F7B917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B9AC69-EFEE-4CBC-B2C5-A91B1DA6C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9D4A2D-09B6-4F6A-8C89-9429E608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43145-CCAC-4893-9EF1-3119F51AA6E1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9DBE7F-8C1D-49FC-A1F9-4485D4E78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32BAD-8390-4985-AD2E-E156A03AF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1DE9-E22D-4DC9-ADF1-92100934F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139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56625-A645-47C3-9852-CE673A0F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35AAF6-4D98-4540-8A4F-4089515AF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AB69C8-17C2-43F4-AB89-7A660DD9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43145-CCAC-4893-9EF1-3119F51AA6E1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6D333A-79FB-477D-8315-FF3B0A126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D6380-C9B4-4A55-AC3B-D7A6C017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1DE9-E22D-4DC9-ADF1-92100934F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42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196BA0-7E65-447C-8ED1-EB889BE75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D27E9D-614B-4A3F-9071-5BB705304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E3E04F-9BA6-4371-9830-FC9F9A320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43145-CCAC-4893-9EF1-3119F51AA6E1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8CA2E2-E74E-46E7-A6CD-830ED1A37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B254F4-D26F-4152-AC6C-94F8C2AE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1DE9-E22D-4DC9-ADF1-92100934F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019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BF672-A494-46EF-B61C-60755CD9E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ED6C6-BBEC-441E-B5ED-80BAE2023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425308-7422-4C24-B2FE-0E191796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43145-CCAC-4893-9EF1-3119F51AA6E1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1458A-91E1-4165-8C4B-A6F6CF5C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3A3DDB-E2B6-4657-8EE4-33F6FA83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1DE9-E22D-4DC9-ADF1-92100934F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7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EE1C4-E62E-4911-8FF5-45F46077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FD7B0D-2CE7-42D7-8CA5-FA39C1EC2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AFB8A7-511C-484A-B53C-D2C9DB62F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43145-CCAC-4893-9EF1-3119F51AA6E1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F945C-7A8C-450C-A6BC-04D9886A9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9DA557-FAB1-4DDF-85EF-F16183C6A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1DE9-E22D-4DC9-ADF1-92100934F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61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13727-1CC3-476A-A970-5EB3DE7A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3BC2F-D160-469B-923F-C3249F64C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751BCA-FBFE-41B0-A4BB-832AEFA6E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2DBD7D-22DF-4F21-895A-684DA6D3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43145-CCAC-4893-9EF1-3119F51AA6E1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6D11A9-3EA9-4551-BAD3-6B01842C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A64CB7-CE72-429B-AFCE-BB88992AC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1DE9-E22D-4DC9-ADF1-92100934F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132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BBDEE-2A13-4F44-9B67-9D47A1F8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22F84D-10BF-4E29-8FA9-EAD33BC8D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A1FB62-99EA-4059-90A3-F0F463127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189D1D-55CD-4EE7-8B81-7BC892909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10FC1B-724F-4BCC-846E-834FA68F51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75F762-0A27-42C4-B3DE-14A85AFB4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43145-CCAC-4893-9EF1-3119F51AA6E1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3DA5A0C-366E-4BB3-A25A-6FD7ADFB0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3A0D3D-6637-4EA9-8CFF-3C78F578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1DE9-E22D-4DC9-ADF1-92100934F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65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C4A62-63F8-4919-8D04-E3A38068D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08AFF9-F695-46C6-B947-2814097C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43145-CCAC-4893-9EF1-3119F51AA6E1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5B1B00-C747-4B3D-830C-9722AD198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9F3191-11D9-4202-AAA9-A47314EAE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1DE9-E22D-4DC9-ADF1-92100934F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66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9B0E43-347E-48AF-A4D6-EBC26A686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43145-CCAC-4893-9EF1-3119F51AA6E1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C4E5B4-5770-43C0-BC2D-E6563335A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1B9811-9C9B-4880-BF09-82E4276E5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1DE9-E22D-4DC9-ADF1-92100934F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760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0E5AD-BAED-4DFD-B5A3-20DD11CDA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CFDBA-C953-4D9A-B03A-F0E6F0F86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642476-D3F0-4593-803D-1A2779C11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29E274-5DFC-47F6-A2F9-6C9CB94C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43145-CCAC-4893-9EF1-3119F51AA6E1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0A928E-2F7E-45CC-B76F-71F3CCE69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7F0BA-C4FD-4F5C-8AF0-537E3E86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1DE9-E22D-4DC9-ADF1-92100934F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1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759BE-85CE-4BAD-A610-141E07126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FF279A-08E2-4E77-83B6-246BE50D5F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C3770F-97A0-4C1B-998B-86B371AE6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1E3A1B-1C3A-46CC-BB12-59721B91F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43145-CCAC-4893-9EF1-3119F51AA6E1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1A6098-F258-433B-9C34-F63B84313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3DC303-C024-4735-8668-04EB91A6F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1DE9-E22D-4DC9-ADF1-92100934F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6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24BE2E-FC65-4E55-8142-A8228E76C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77F8E0-3FB4-4EA2-8DE9-551CC0382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3DF094-4618-45CB-B48B-FC6ACF650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43145-CCAC-4893-9EF1-3119F51AA6E1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C9BC24-751C-43B6-BC63-17D45A985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DADD3F-5354-4881-B395-30E339124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41DE9-E22D-4DC9-ADF1-92100934F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105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F0C88-E87B-475B-BA51-05B54A233B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드론</a:t>
            </a:r>
            <a:r>
              <a:rPr lang="ko-KR" altLang="en-US" dirty="0"/>
              <a:t> 트레이닝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9464608-3AC6-4ACB-8C5A-4485AAA44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게이트</a:t>
            </a:r>
          </a:p>
        </p:txBody>
      </p:sp>
    </p:spTree>
    <p:extLst>
      <p:ext uri="{BB962C8B-B14F-4D97-AF65-F5344CB8AC3E}">
        <p14:creationId xmlns:p14="http://schemas.microsoft.com/office/powerpoint/2010/main" val="3890246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17/07/13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1"/>
            <a:ext cx="11632095" cy="5420138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빵판</a:t>
            </a:r>
            <a:r>
              <a:rPr lang="ko-KR" altLang="en-US" sz="2000" dirty="0"/>
              <a:t> 위에 </a:t>
            </a:r>
            <a:r>
              <a:rPr lang="ko-KR" altLang="en-US" sz="2000" dirty="0" err="1"/>
              <a:t>택트스위치와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지그비모듈을</a:t>
            </a:r>
            <a:r>
              <a:rPr lang="ko-KR" altLang="en-US" sz="2000" dirty="0"/>
              <a:t> 연결하여 실험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 err="1"/>
              <a:t>지그비</a:t>
            </a:r>
            <a:r>
              <a:rPr lang="ko-KR" altLang="en-US" sz="2000" dirty="0"/>
              <a:t> 데이터는 </a:t>
            </a:r>
            <a:r>
              <a:rPr lang="en-US" altLang="ko-KR" sz="2000" dirty="0"/>
              <a:t>PC</a:t>
            </a:r>
            <a:r>
              <a:rPr lang="ko-KR" altLang="en-US" sz="2000" dirty="0"/>
              <a:t>로 받아서 값을 확인하였음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04462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17/07/13</a:t>
            </a:r>
            <a:endParaRPr lang="ko-KR" altLang="en-US" sz="2800" dirty="0"/>
          </a:p>
        </p:txBody>
      </p:sp>
      <p:pic>
        <p:nvPicPr>
          <p:cNvPr id="7" name="그림 6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4DC6396A-FF89-45B4-A043-E0EE58F06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25320" y="-49384"/>
            <a:ext cx="2547524" cy="45289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439F6B-8DFA-4D22-B8BE-7D2B4A35B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08" y="3900075"/>
            <a:ext cx="6477000" cy="2295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75AD0D-BBB0-4196-9CF4-7542D93FD002}"/>
              </a:ext>
            </a:extLst>
          </p:cNvPr>
          <p:cNvSpPr txBox="1"/>
          <p:nvPr/>
        </p:nvSpPr>
        <p:spPr>
          <a:xfrm>
            <a:off x="4863548" y="1891915"/>
            <a:ext cx="712086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좌측 그림과 같이 구성하여 진행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우측부터 </a:t>
            </a:r>
            <a:r>
              <a:rPr lang="en-US" altLang="ko-KR" dirty="0"/>
              <a:t>1-1, 1-2, 1-3, 2-1, …, 3-3 </a:t>
            </a:r>
            <a:r>
              <a:rPr lang="ko-KR" altLang="en-US" dirty="0"/>
              <a:t>순으로 가정하여 실험함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7B2D8-D05A-4443-955E-99E58EC6BB81}"/>
              </a:ext>
            </a:extLst>
          </p:cNvPr>
          <p:cNvSpPr txBox="1"/>
          <p:nvPr/>
        </p:nvSpPr>
        <p:spPr>
          <a:xfrm>
            <a:off x="6758607" y="4724671"/>
            <a:ext cx="5155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장비고유번호</a:t>
            </a:r>
            <a:r>
              <a:rPr lang="en-US" altLang="ko-KR" sz="2000" dirty="0"/>
              <a:t>(0x41)</a:t>
            </a:r>
            <a:r>
              <a:rPr lang="ko-KR" altLang="en-US" sz="2000" dirty="0"/>
              <a:t>과 데이터가 올바르게 들어오는 것을 확인</a:t>
            </a:r>
          </a:p>
        </p:txBody>
      </p:sp>
    </p:spTree>
    <p:extLst>
      <p:ext uri="{BB962C8B-B14F-4D97-AF65-F5344CB8AC3E}">
        <p14:creationId xmlns:p14="http://schemas.microsoft.com/office/powerpoint/2010/main" val="1101682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17/08/30</a:t>
            </a:r>
            <a:endParaRPr lang="ko-KR" altLang="en-US" sz="2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DBF730-D852-4E18-BAC0-F18650CD0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72831" y="2237761"/>
            <a:ext cx="4684910" cy="26352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FFEF9A-5321-4242-92B1-E94F7D6B0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40" y="1212937"/>
            <a:ext cx="4416213" cy="24841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386358-D7FA-4D80-B8D6-A9BFC9423FE9}"/>
              </a:ext>
            </a:extLst>
          </p:cNvPr>
          <p:cNvSpPr txBox="1"/>
          <p:nvPr/>
        </p:nvSpPr>
        <p:spPr>
          <a:xfrm>
            <a:off x="281608" y="4154619"/>
            <a:ext cx="4870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태양전지에 컨트롤러를 연결하여 납축전지 충전과</a:t>
            </a:r>
            <a:r>
              <a:rPr lang="en-US" altLang="ko-KR" dirty="0"/>
              <a:t> </a:t>
            </a:r>
            <a:r>
              <a:rPr lang="ko-KR" altLang="en-US" dirty="0" err="1"/>
              <a:t>아두이노의</a:t>
            </a:r>
            <a:r>
              <a:rPr lang="ko-KR" altLang="en-US" dirty="0"/>
              <a:t> 구동이 가능한지 확인하였음</a:t>
            </a:r>
            <a:r>
              <a:rPr lang="en-US" altLang="ko-KR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DA25BD-CA7C-4FE1-891A-DA64A5212C58}"/>
              </a:ext>
            </a:extLst>
          </p:cNvPr>
          <p:cNvSpPr txBox="1"/>
          <p:nvPr/>
        </p:nvSpPr>
        <p:spPr>
          <a:xfrm>
            <a:off x="8893815" y="1212937"/>
            <a:ext cx="2834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이착륙장 크기에 맞게 스위치를 </a:t>
            </a:r>
            <a:r>
              <a:rPr lang="en-US" altLang="ko-KR" dirty="0"/>
              <a:t>21</a:t>
            </a:r>
            <a:r>
              <a:rPr lang="ko-KR" altLang="en-US" dirty="0"/>
              <a:t>개로 확장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스위치에 전선을 연결하여 기판에 납땜하였음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4372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17/09/12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9D9644-7B59-40D7-B0D9-E2D556C7B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68" y="1138249"/>
            <a:ext cx="4226560" cy="23774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34D5EE-FDFA-4411-A13A-EDEF2F454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68" y="3898564"/>
            <a:ext cx="4226560" cy="2377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914443-089C-4858-93A1-AEB54C401E76}"/>
              </a:ext>
            </a:extLst>
          </p:cNvPr>
          <p:cNvSpPr txBox="1"/>
          <p:nvPr/>
        </p:nvSpPr>
        <p:spPr>
          <a:xfrm>
            <a:off x="5012633" y="1138249"/>
            <a:ext cx="6264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이착륙장 프로토타입을 완성시킴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LED</a:t>
            </a:r>
            <a:r>
              <a:rPr lang="ko-KR" altLang="en-US" dirty="0"/>
              <a:t>는 트랜지스터 혹은 릴레이 모듈의 부재로 부착하지 못하였음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33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/>
        </p:nvSpPr>
        <p:spPr>
          <a:xfrm>
            <a:off x="280021" y="478969"/>
            <a:ext cx="11632095" cy="5492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err="1"/>
              <a:t>Revison</a:t>
            </a:r>
            <a:endParaRPr lang="ko-KR" altLang="en-US" sz="2800" dirty="0"/>
          </a:p>
        </p:txBody>
      </p:sp>
      <p:graphicFrame>
        <p:nvGraphicFramePr>
          <p:cNvPr id="6" name="내용 개체 틀 4">
            <a:extLst>
              <a:ext uri="{FF2B5EF4-FFF2-40B4-BE49-F238E27FC236}">
                <a16:creationId xmlns:a16="http://schemas.microsoft.com/office/drawing/2014/main" id="{A7259E74-1060-4160-99E1-F33CAB2380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5118287"/>
              </p:ext>
            </p:extLst>
          </p:nvPr>
        </p:nvGraphicFramePr>
        <p:xfrm>
          <a:off x="278917" y="1215190"/>
          <a:ext cx="11633199" cy="519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6195">
                  <a:extLst>
                    <a:ext uri="{9D8B030D-6E8A-4147-A177-3AD203B41FA5}">
                      <a16:colId xmlns:a16="http://schemas.microsoft.com/office/drawing/2014/main" val="1415088005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181596559"/>
                    </a:ext>
                  </a:extLst>
                </a:gridCol>
                <a:gridCol w="7143404">
                  <a:extLst>
                    <a:ext uri="{9D8B030D-6E8A-4147-A177-3AD203B41FA5}">
                      <a16:colId xmlns:a16="http://schemas.microsoft.com/office/drawing/2014/main" val="1589295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Remark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71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17/09/14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초안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78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65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3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612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830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46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25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12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08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85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86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14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502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099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A17B0EF-70C9-4C47-954A-4BE7B833F6EE}"/>
              </a:ext>
            </a:extLst>
          </p:cNvPr>
          <p:cNvSpPr txBox="1">
            <a:spLocks/>
          </p:cNvSpPr>
          <p:nvPr/>
        </p:nvSpPr>
        <p:spPr>
          <a:xfrm>
            <a:off x="281607" y="914400"/>
            <a:ext cx="11632095" cy="55924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>
                <a:latin typeface="+mj-ea"/>
              </a:rPr>
              <a:t>개발 개요</a:t>
            </a:r>
            <a:endParaRPr lang="en-US" altLang="ko-KR" sz="2000">
              <a:latin typeface="+mj-ea"/>
            </a:endParaRPr>
          </a:p>
          <a:p>
            <a:pPr marL="400050" indent="-400050">
              <a:spcAft>
                <a:spcPts val="600"/>
              </a:spcAft>
              <a:buFont typeface="+mj-lt"/>
              <a:buAutoNum type="arabicPeriod"/>
            </a:pPr>
            <a:endParaRPr lang="en-US" altLang="ko-KR" sz="2000">
              <a:latin typeface="+mj-ea"/>
            </a:endParaRPr>
          </a:p>
          <a:p>
            <a:pPr marL="400050" indent="-400050"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>
                <a:latin typeface="+mj-ea"/>
              </a:rPr>
              <a:t>개발 구성</a:t>
            </a:r>
            <a:endParaRPr lang="en-US" altLang="ko-KR" sz="200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r>
              <a:rPr lang="ko-KR" altLang="en-US" sz="2000">
                <a:latin typeface="+mj-ea"/>
              </a:rPr>
              <a:t>사용</a:t>
            </a:r>
            <a:r>
              <a:rPr lang="en-US" altLang="ko-KR" sz="2000">
                <a:latin typeface="+mj-ea"/>
              </a:rPr>
              <a:t> </a:t>
            </a:r>
            <a:r>
              <a:rPr lang="ko-KR" altLang="en-US" sz="2000">
                <a:latin typeface="+mj-ea"/>
              </a:rPr>
              <a:t>구성도</a:t>
            </a:r>
            <a:endParaRPr lang="en-US" altLang="ko-KR" sz="200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r>
              <a:rPr lang="ko-KR" altLang="en-US" sz="2000">
                <a:latin typeface="+mj-ea"/>
              </a:rPr>
              <a:t>시스템 구성도</a:t>
            </a:r>
            <a:endParaRPr lang="en-US" altLang="ko-KR" sz="200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r>
              <a:rPr lang="ko-KR" altLang="en-US" sz="2000">
                <a:latin typeface="+mj-ea"/>
              </a:rPr>
              <a:t>스위치 배치 </a:t>
            </a:r>
            <a:r>
              <a:rPr lang="en-US" altLang="ko-KR" sz="2000">
                <a:latin typeface="+mj-ea"/>
              </a:rPr>
              <a:t>&amp; </a:t>
            </a:r>
            <a:r>
              <a:rPr lang="ko-KR" altLang="en-US" sz="2000">
                <a:latin typeface="+mj-ea"/>
              </a:rPr>
              <a:t>데이터 포맷</a:t>
            </a:r>
            <a:endParaRPr lang="en-US" altLang="ko-KR" sz="200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r>
              <a:rPr lang="ko-KR" altLang="en-US" sz="2000">
                <a:latin typeface="+mj-ea"/>
              </a:rPr>
              <a:t>프로토콜</a:t>
            </a:r>
            <a:endParaRPr lang="en-US" altLang="ko-KR" sz="200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endParaRPr lang="en-US" altLang="ko-KR" sz="2000">
              <a:latin typeface="+mj-ea"/>
            </a:endParaRPr>
          </a:p>
          <a:p>
            <a:pPr marL="400050" indent="-400050"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>
                <a:latin typeface="+mj-ea"/>
              </a:rPr>
              <a:t>개발 일정</a:t>
            </a:r>
            <a:endParaRPr lang="en-US" altLang="ko-KR" sz="2000">
              <a:latin typeface="+mj-ea"/>
            </a:endParaRPr>
          </a:p>
          <a:p>
            <a:pPr marL="400050" indent="-400050">
              <a:spcAft>
                <a:spcPts val="600"/>
              </a:spcAft>
              <a:buFont typeface="+mj-lt"/>
              <a:buAutoNum type="arabicPeriod"/>
            </a:pPr>
            <a:endParaRPr lang="en-US" altLang="ko-KR" sz="2000">
              <a:latin typeface="+mj-ea"/>
            </a:endParaRPr>
          </a:p>
          <a:p>
            <a:pPr marL="400050" indent="-400050"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>
                <a:latin typeface="+mj-ea"/>
              </a:rPr>
              <a:t>개발 현황</a:t>
            </a:r>
            <a:endParaRPr lang="en-US" altLang="ko-KR" sz="2000">
              <a:latin typeface="+mj-ea"/>
            </a:endParaRPr>
          </a:p>
          <a:p>
            <a:pPr marL="914400" lvl="1" indent="-457200">
              <a:spcAft>
                <a:spcPts val="600"/>
              </a:spcAft>
              <a:buFont typeface="+mj-lt"/>
              <a:buAutoNum type="arabicParenR"/>
            </a:pPr>
            <a:r>
              <a:rPr lang="en-US" altLang="ko-KR" sz="2000">
                <a:latin typeface="+mj-ea"/>
              </a:rPr>
              <a:t>17/07/13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arenR"/>
            </a:pPr>
            <a:r>
              <a:rPr lang="en-US" altLang="ko-KR" sz="2000">
                <a:latin typeface="+mj-ea"/>
              </a:rPr>
              <a:t>17/09/12</a:t>
            </a:r>
            <a:endParaRPr lang="en-US" altLang="ko-KR" sz="2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3894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F00B9FA-E0CE-496D-A35E-EC2A1A7C4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개요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C1D98C5-5033-47CB-A701-85425D1F8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0"/>
            <a:ext cx="11632095" cy="559241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Gate</a:t>
            </a:r>
            <a:r>
              <a:rPr lang="ko-KR" altLang="en-US" sz="2000" dirty="0"/>
              <a:t>의 초음파센서를 통하여 </a:t>
            </a:r>
            <a:r>
              <a:rPr lang="en-US" altLang="ko-KR" sz="2000" dirty="0"/>
              <a:t>Drone</a:t>
            </a:r>
            <a:r>
              <a:rPr lang="ko-KR" altLang="en-US" sz="2000" dirty="0"/>
              <a:t>이 지나갔는지를 확인해야 함</a:t>
            </a:r>
            <a:endParaRPr lang="en-US" altLang="ko-KR" sz="2000" dirty="0"/>
          </a:p>
          <a:p>
            <a:r>
              <a:rPr lang="ko-KR" altLang="en-US" sz="2000" dirty="0"/>
              <a:t>그라운드 시스템과는 </a:t>
            </a:r>
            <a:r>
              <a:rPr lang="en-US" altLang="ko-KR" sz="2000" dirty="0"/>
              <a:t>ZIGBEE</a:t>
            </a:r>
            <a:r>
              <a:rPr lang="ko-KR" altLang="en-US" sz="2000" dirty="0"/>
              <a:t>통신을 사용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9662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79BF3EC-3D30-4C9A-A834-C9B4DFC2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구성 </a:t>
            </a:r>
            <a:r>
              <a:rPr lang="en-US" altLang="ko-KR" sz="2800" dirty="0"/>
              <a:t>– </a:t>
            </a:r>
            <a:r>
              <a:rPr lang="ko-KR" altLang="en-US" sz="2800" dirty="0"/>
              <a:t>사용 구성도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15549D-5DFC-447A-A922-8F3D1EDFA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98" y="2664052"/>
            <a:ext cx="1532696" cy="1166182"/>
          </a:xfrm>
          <a:prstGeom prst="rect">
            <a:avLst/>
          </a:prstGeom>
        </p:spPr>
      </p:pic>
      <p:pic>
        <p:nvPicPr>
          <p:cNvPr id="7" name="그림 6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8763E514-3E25-477B-9554-A3D0903DC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24" y="2650386"/>
            <a:ext cx="851868" cy="1193515"/>
          </a:xfrm>
          <a:prstGeom prst="rect">
            <a:avLst/>
          </a:prstGeom>
        </p:spPr>
      </p:pic>
      <p:pic>
        <p:nvPicPr>
          <p:cNvPr id="8" name="그래픽 7" descr="랩톱">
            <a:extLst>
              <a:ext uri="{FF2B5EF4-FFF2-40B4-BE49-F238E27FC236}">
                <a16:creationId xmlns:a16="http://schemas.microsoft.com/office/drawing/2014/main" id="{38AA6054-8EDC-400E-B5E4-76F640E1C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3470" y="2400145"/>
            <a:ext cx="1693996" cy="1693996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4244A24-2CBF-4EAD-A8AB-56B09F54E75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472970" y="3247143"/>
            <a:ext cx="61032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CDFA490-FE44-469B-97F6-A4757312010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615994" y="3247143"/>
            <a:ext cx="854430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7BCBDE5-0E9F-42FB-BD46-40C566CD119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8322292" y="3247143"/>
            <a:ext cx="841178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A003A2-2DC4-402B-B416-F4648C7774A7}"/>
              </a:ext>
            </a:extLst>
          </p:cNvPr>
          <p:cNvSpPr txBox="1"/>
          <p:nvPr/>
        </p:nvSpPr>
        <p:spPr>
          <a:xfrm>
            <a:off x="2340392" y="30624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게이트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074838-4E26-44D7-8336-4223F9B5445C}"/>
              </a:ext>
            </a:extLst>
          </p:cNvPr>
          <p:cNvSpPr txBox="1"/>
          <p:nvPr/>
        </p:nvSpPr>
        <p:spPr>
          <a:xfrm>
            <a:off x="9069344" y="387205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그라운드 시스템</a:t>
            </a:r>
          </a:p>
        </p:txBody>
      </p:sp>
    </p:spTree>
    <p:extLst>
      <p:ext uri="{BB962C8B-B14F-4D97-AF65-F5344CB8AC3E}">
        <p14:creationId xmlns:p14="http://schemas.microsoft.com/office/powerpoint/2010/main" val="3964364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BC8B40-87E7-4D12-A4AC-731010155874}"/>
              </a:ext>
            </a:extLst>
          </p:cNvPr>
          <p:cNvSpPr/>
          <p:nvPr/>
        </p:nvSpPr>
        <p:spPr>
          <a:xfrm>
            <a:off x="599640" y="3367487"/>
            <a:ext cx="1765276" cy="73241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게이트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D50B551-DC83-475F-B327-16C94AB19970}"/>
              </a:ext>
            </a:extLst>
          </p:cNvPr>
          <p:cNvGrpSpPr/>
          <p:nvPr/>
        </p:nvGrpSpPr>
        <p:grpSpPr>
          <a:xfrm>
            <a:off x="3017764" y="2337970"/>
            <a:ext cx="2311604" cy="2245490"/>
            <a:chOff x="1062684" y="2717349"/>
            <a:chExt cx="1733220" cy="125806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81EF2ED-02ED-4829-B1E5-0F248C0ADED4}"/>
                </a:ext>
              </a:extLst>
            </p:cNvPr>
            <p:cNvSpPr/>
            <p:nvPr/>
          </p:nvSpPr>
          <p:spPr>
            <a:xfrm>
              <a:off x="1272912" y="3162397"/>
              <a:ext cx="1312764" cy="6738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센서 데이터 처리 및 저장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1714A0-5E92-4BF9-9418-D625F61D8B68}"/>
                </a:ext>
              </a:extLst>
            </p:cNvPr>
            <p:cNvSpPr/>
            <p:nvPr/>
          </p:nvSpPr>
          <p:spPr>
            <a:xfrm>
              <a:off x="1062684" y="2717349"/>
              <a:ext cx="1733220" cy="1258062"/>
            </a:xfrm>
            <a:prstGeom prst="rect">
              <a:avLst/>
            </a:prstGeom>
            <a:noFill/>
            <a:ln w="31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rgbClr val="00B0F0"/>
                  </a:solidFill>
                </a:rPr>
                <a:t>센서 데이터 </a:t>
              </a:r>
              <a:r>
                <a:rPr lang="ko-KR" altLang="en-US" sz="1400" b="1" dirty="0" err="1">
                  <a:solidFill>
                    <a:srgbClr val="00B0F0"/>
                  </a:solidFill>
                </a:rPr>
                <a:t>수집부</a:t>
              </a:r>
              <a:endParaRPr lang="ko-KR" altLang="en-US" sz="1400" b="1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1C16D47-9A3C-41CC-8F6A-3736A99A6FA8}"/>
              </a:ext>
            </a:extLst>
          </p:cNvPr>
          <p:cNvGrpSpPr/>
          <p:nvPr/>
        </p:nvGrpSpPr>
        <p:grpSpPr>
          <a:xfrm>
            <a:off x="5982217" y="2337970"/>
            <a:ext cx="2311604" cy="2245490"/>
            <a:chOff x="2766772" y="2065990"/>
            <a:chExt cx="1733220" cy="125806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7EFA3C6-3F8F-4311-B108-6E46056416B5}"/>
                </a:ext>
              </a:extLst>
            </p:cNvPr>
            <p:cNvSpPr/>
            <p:nvPr/>
          </p:nvSpPr>
          <p:spPr>
            <a:xfrm>
              <a:off x="2987824" y="2511038"/>
              <a:ext cx="1312764" cy="67384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송신 데이터 패킹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4E7AF6B-8234-40D4-8C31-8D2E1E3D42F3}"/>
                </a:ext>
              </a:extLst>
            </p:cNvPr>
            <p:cNvSpPr/>
            <p:nvPr/>
          </p:nvSpPr>
          <p:spPr>
            <a:xfrm>
              <a:off x="2766772" y="2065990"/>
              <a:ext cx="1733220" cy="1258062"/>
            </a:xfrm>
            <a:prstGeom prst="rect">
              <a:avLst/>
            </a:prstGeom>
            <a:noFill/>
            <a:ln w="31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rgbClr val="00B0F0"/>
                  </a:solidFill>
                </a:rPr>
                <a:t>송신 데이터 </a:t>
              </a:r>
              <a:r>
                <a:rPr lang="ko-KR" altLang="en-US" sz="1400" b="1" dirty="0" err="1">
                  <a:solidFill>
                    <a:srgbClr val="00B0F0"/>
                  </a:solidFill>
                </a:rPr>
                <a:t>처리부</a:t>
              </a:r>
              <a:endParaRPr lang="ko-KR" altLang="en-US" sz="1400" b="1" dirty="0">
                <a:solidFill>
                  <a:srgbClr val="00B0F0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F72BB5-A055-42E6-9125-BB908DAC75F3}"/>
              </a:ext>
            </a:extLst>
          </p:cNvPr>
          <p:cNvSpPr/>
          <p:nvPr/>
        </p:nvSpPr>
        <p:spPr>
          <a:xfrm>
            <a:off x="9830393" y="3367487"/>
            <a:ext cx="1765276" cy="73241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그라운드 시스템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26E800C-D397-4159-A712-10C7E91F09DE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364916" y="3733695"/>
            <a:ext cx="93323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84F7D9A-8FC8-4FCF-A8A5-0E80F5864E2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5048986" y="3733696"/>
            <a:ext cx="122804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99210F9-DC27-4474-ABB7-9323862A7D5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8027875" y="3733695"/>
            <a:ext cx="1802518" cy="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8B5AFB-EF74-4921-9DAD-B6C92D2270F5}"/>
              </a:ext>
            </a:extLst>
          </p:cNvPr>
          <p:cNvSpPr txBox="1"/>
          <p:nvPr/>
        </p:nvSpPr>
        <p:spPr>
          <a:xfrm>
            <a:off x="8685241" y="3396703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ZIGBEE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6CDB5B90-C88D-47F3-80BE-B28BD4428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구성 </a:t>
            </a:r>
            <a:r>
              <a:rPr lang="en-US" altLang="ko-KR" sz="2800" dirty="0"/>
              <a:t>– </a:t>
            </a:r>
            <a:r>
              <a:rPr lang="ko-KR" altLang="en-US" sz="2800" dirty="0"/>
              <a:t>시스템 구성도</a:t>
            </a:r>
          </a:p>
        </p:txBody>
      </p:sp>
    </p:spTree>
    <p:extLst>
      <p:ext uri="{BB962C8B-B14F-4D97-AF65-F5344CB8AC3E}">
        <p14:creationId xmlns:p14="http://schemas.microsoft.com/office/powerpoint/2010/main" val="2629699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제목 1">
            <a:extLst>
              <a:ext uri="{FF2B5EF4-FFF2-40B4-BE49-F238E27FC236}">
                <a16:creationId xmlns:a16="http://schemas.microsoft.com/office/drawing/2014/main" id="{0070D925-4D78-48E4-932E-8FBD6E6DA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구성 </a:t>
            </a:r>
            <a:r>
              <a:rPr lang="en-US" altLang="ko-KR" sz="2800" dirty="0"/>
              <a:t>– </a:t>
            </a:r>
            <a:r>
              <a:rPr lang="ko-KR" altLang="en-US" sz="2800" dirty="0"/>
              <a:t>데이터 포맷</a:t>
            </a:r>
          </a:p>
        </p:txBody>
      </p:sp>
      <p:sp>
        <p:nvSpPr>
          <p:cNvPr id="113" name="내용 개체 틀 2">
            <a:extLst>
              <a:ext uri="{FF2B5EF4-FFF2-40B4-BE49-F238E27FC236}">
                <a16:creationId xmlns:a16="http://schemas.microsoft.com/office/drawing/2014/main" id="{F8697823-801D-4D57-A0E4-F7FFC4482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055" y="3341316"/>
            <a:ext cx="11632095" cy="139085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Type : unsigned </a:t>
            </a:r>
            <a:r>
              <a:rPr lang="en-US" altLang="ko-KR" sz="2000" dirty="0" err="1"/>
              <a:t>int</a:t>
            </a:r>
            <a:r>
              <a:rPr lang="ko-KR" altLang="en-US" sz="2000" dirty="0"/>
              <a:t>형</a:t>
            </a:r>
            <a:r>
              <a:rPr lang="en-US" altLang="ko-KR" sz="2000" dirty="0"/>
              <a:t>(4</a:t>
            </a:r>
            <a:r>
              <a:rPr lang="ko-KR" altLang="en-US" sz="2000" dirty="0"/>
              <a:t>바이트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Name : </a:t>
            </a:r>
            <a:r>
              <a:rPr lang="en-US" altLang="ko-KR" sz="2000" dirty="0" err="1"/>
              <a:t>switch_state</a:t>
            </a:r>
            <a:endParaRPr lang="en-US" altLang="ko-KR" sz="2000" dirty="0"/>
          </a:p>
          <a:p>
            <a:r>
              <a:rPr lang="ko-KR" altLang="en-US" sz="2000" dirty="0"/>
              <a:t>초음파센서 </a:t>
            </a:r>
            <a:r>
              <a:rPr lang="en-US" altLang="ko-KR" sz="2000" dirty="0"/>
              <a:t>2</a:t>
            </a:r>
            <a:r>
              <a:rPr lang="ko-KR" altLang="en-US" sz="2000" dirty="0"/>
              <a:t>회 연속 </a:t>
            </a:r>
            <a:r>
              <a:rPr lang="en-US" altLang="ko-KR" sz="2000" dirty="0"/>
              <a:t>100cm </a:t>
            </a:r>
            <a:r>
              <a:rPr lang="ko-KR" altLang="en-US" sz="2000" dirty="0"/>
              <a:t>이하 체크 시 </a:t>
            </a:r>
            <a:r>
              <a:rPr lang="en-US" altLang="ko-KR" sz="2000" dirty="0"/>
              <a:t>1</a:t>
            </a:r>
            <a:r>
              <a:rPr lang="ko-KR" altLang="en-US" sz="2000" dirty="0"/>
              <a:t>을 </a:t>
            </a:r>
            <a:r>
              <a:rPr lang="en-US" altLang="ko-KR" sz="2000" dirty="0" err="1"/>
              <a:t>Zigbee</a:t>
            </a:r>
            <a:r>
              <a:rPr lang="ko-KR" altLang="en-US" sz="2000" dirty="0"/>
              <a:t>를 통하여 전송</a:t>
            </a:r>
          </a:p>
        </p:txBody>
      </p:sp>
      <p:graphicFrame>
        <p:nvGraphicFramePr>
          <p:cNvPr id="114" name="내용 개체 틀 3">
            <a:extLst>
              <a:ext uri="{FF2B5EF4-FFF2-40B4-BE49-F238E27FC236}">
                <a16:creationId xmlns:a16="http://schemas.microsoft.com/office/drawing/2014/main" id="{B3F0D6A1-5229-4EB6-92FA-3BB042A1DB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7492521"/>
              </p:ext>
            </p:extLst>
          </p:nvPr>
        </p:nvGraphicFramePr>
        <p:xfrm>
          <a:off x="279948" y="904512"/>
          <a:ext cx="11633202" cy="185420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292578">
                  <a:extLst>
                    <a:ext uri="{9D8B030D-6E8A-4147-A177-3AD203B41FA5}">
                      <a16:colId xmlns:a16="http://schemas.microsoft.com/office/drawing/2014/main" val="3058120047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212951009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890077421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132916290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842037316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851815144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3926784633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3852952871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231201291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Bytes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Bits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9548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37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사용하지 않음 </a:t>
                      </a:r>
                      <a:r>
                        <a:rPr lang="en-US" altLang="ko-KR" dirty="0"/>
                        <a:t>(0)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177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초음파센서 데이터 전송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98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사용하지 않음 </a:t>
                      </a:r>
                      <a:r>
                        <a:rPr lang="en-US" altLang="ko-KR" dirty="0"/>
                        <a:t>(0)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75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359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1C783F-7C1A-4B3B-9EEF-9B78DBFF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구성 </a:t>
            </a:r>
            <a:r>
              <a:rPr lang="en-US" altLang="ko-KR" sz="2800" dirty="0"/>
              <a:t>– </a:t>
            </a:r>
            <a:r>
              <a:rPr lang="ko-KR" altLang="en-US" sz="2800" dirty="0"/>
              <a:t>프로토콜</a:t>
            </a:r>
          </a:p>
        </p:txBody>
      </p:sp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FA417F5E-A77C-4EDB-9B96-C5DC2B039F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0836251"/>
              </p:ext>
            </p:extLst>
          </p:nvPr>
        </p:nvGraphicFramePr>
        <p:xfrm>
          <a:off x="280988" y="914400"/>
          <a:ext cx="11633202" cy="185420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292578">
                  <a:extLst>
                    <a:ext uri="{9D8B030D-6E8A-4147-A177-3AD203B41FA5}">
                      <a16:colId xmlns:a16="http://schemas.microsoft.com/office/drawing/2014/main" val="3058120047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212951009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890077421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132916290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842037316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851815144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3926784633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3852952871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231201291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Bytes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Bits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9548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37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장비 식별용 비트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고유 번호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177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76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송신 종료 바이트 </a:t>
                      </a:r>
                      <a:r>
                        <a:rPr lang="en-US" altLang="ko-KR" dirty="0"/>
                        <a:t>(0x0D)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983640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D094648-9D34-4E78-92E0-E7F37C3B345B}"/>
              </a:ext>
            </a:extLst>
          </p:cNvPr>
          <p:cNvSpPr txBox="1">
            <a:spLocks/>
          </p:cNvSpPr>
          <p:nvPr/>
        </p:nvSpPr>
        <p:spPr>
          <a:xfrm>
            <a:off x="280988" y="4038378"/>
            <a:ext cx="11632095" cy="2572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패킷 크기 </a:t>
            </a:r>
            <a:r>
              <a:rPr lang="en-US" altLang="ko-KR" sz="2000" dirty="0"/>
              <a:t>: 3</a:t>
            </a:r>
          </a:p>
          <a:p>
            <a:r>
              <a:rPr lang="en-US" altLang="ko-KR" sz="2000" dirty="0"/>
              <a:t>byte(</a:t>
            </a:r>
            <a:r>
              <a:rPr lang="ko-KR" altLang="en-US" sz="2000" dirty="0"/>
              <a:t>이착륙장에만 한해서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ko-KR" altLang="en-US" sz="2000" dirty="0"/>
              <a:t>장비 식별용 비트</a:t>
            </a:r>
            <a:endParaRPr lang="en-US" altLang="ko-KR" sz="2000" dirty="0"/>
          </a:p>
          <a:p>
            <a:pPr lvl="1"/>
            <a:r>
              <a:rPr lang="ko-KR" altLang="en-US" sz="1600" dirty="0"/>
              <a:t>이착륙장</a:t>
            </a:r>
            <a:r>
              <a:rPr lang="en-US" altLang="ko-KR" sz="1600" dirty="0"/>
              <a:t>	0b01</a:t>
            </a:r>
          </a:p>
          <a:p>
            <a:pPr lvl="1"/>
            <a:r>
              <a:rPr lang="ko-KR" altLang="en-US" sz="1600" dirty="0"/>
              <a:t>게이트</a:t>
            </a:r>
            <a:r>
              <a:rPr lang="en-US" altLang="ko-KR" sz="1600" dirty="0"/>
              <a:t>	0b10</a:t>
            </a:r>
          </a:p>
          <a:p>
            <a:endParaRPr lang="en-US" altLang="ko-KR" sz="2000" dirty="0"/>
          </a:p>
          <a:p>
            <a:r>
              <a:rPr lang="ko-KR" altLang="en-US" sz="2000" dirty="0"/>
              <a:t>고유번호 </a:t>
            </a:r>
            <a:r>
              <a:rPr lang="en-US" altLang="ko-KR" sz="2000" dirty="0"/>
              <a:t>: 1 ~ 127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70523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BBF0795-04B4-4A5E-A2B0-C9C88D197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일정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5B86A803-7FB1-4C40-904B-67D0B6566E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8962115"/>
              </p:ext>
            </p:extLst>
          </p:nvPr>
        </p:nvGraphicFramePr>
        <p:xfrm>
          <a:off x="386298" y="958448"/>
          <a:ext cx="11422713" cy="5357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7723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283</Words>
  <Application>Microsoft Office PowerPoint</Application>
  <PresentationFormat>와이드스크린</PresentationFormat>
  <Paragraphs>100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드론 트레이닝 시스템</vt:lpstr>
      <vt:lpstr>PowerPoint 프레젠테이션</vt:lpstr>
      <vt:lpstr>PowerPoint 프레젠테이션</vt:lpstr>
      <vt:lpstr>개발 개요</vt:lpstr>
      <vt:lpstr>개발 구성 – 사용 구성도</vt:lpstr>
      <vt:lpstr>개발 구성 – 시스템 구성도</vt:lpstr>
      <vt:lpstr>개발 구성 – 데이터 포맷</vt:lpstr>
      <vt:lpstr>개발 구성 – 프로토콜</vt:lpstr>
      <vt:lpstr>개발 일정</vt:lpstr>
      <vt:lpstr>개발 현황 – 17/07/13</vt:lpstr>
      <vt:lpstr>개발 현황 – 17/07/13</vt:lpstr>
      <vt:lpstr>개발 현황 – 17/08/30</vt:lpstr>
      <vt:lpstr>개발 현황 – 17/09/12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성인승</dc:creator>
  <cp:lastModifiedBy>황인후</cp:lastModifiedBy>
  <cp:revision>6</cp:revision>
  <dcterms:created xsi:type="dcterms:W3CDTF">2017-09-14T03:42:48Z</dcterms:created>
  <dcterms:modified xsi:type="dcterms:W3CDTF">2017-09-14T05:46:53Z</dcterms:modified>
</cp:coreProperties>
</file>